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theme/theme9.xml" ContentType="application/vnd.openxmlformats-officedocument.theme+xml"/>
  <Override PartName="/ppt/slideLayouts/slideLayout61.xml" ContentType="application/vnd.openxmlformats-officedocument.presentationml.slideLayout+xml"/>
  <Override PartName="/ppt/theme/theme10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  <p:sldMasterId id="2147483722" r:id="rId3"/>
    <p:sldMasterId id="2147483723" r:id="rId4"/>
    <p:sldMasterId id="2147483724" r:id="rId5"/>
    <p:sldMasterId id="2147483725" r:id="rId6"/>
    <p:sldMasterId id="2147483726" r:id="rId7"/>
    <p:sldMasterId id="2147483727" r:id="rId8"/>
    <p:sldMasterId id="2147483728" r:id="rId9"/>
    <p:sldMasterId id="2147483729" r:id="rId10"/>
    <p:sldMasterId id="2147483730" r:id="rId11"/>
    <p:sldMasterId id="2147483731" r:id="rId12"/>
  </p:sldMasterIdLst>
  <p:notesMasterIdLst>
    <p:notesMasterId r:id="rId83"/>
  </p:notesMasterIdLst>
  <p:sldIdLst>
    <p:sldId id="256" r:id="rId13"/>
    <p:sldId id="325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2" r:id="rId38"/>
    <p:sldId id="284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26" r:id="rId54"/>
    <p:sldId id="327" r:id="rId55"/>
    <p:sldId id="328" r:id="rId56"/>
    <p:sldId id="329" r:id="rId57"/>
    <p:sldId id="301" r:id="rId58"/>
    <p:sldId id="302" r:id="rId59"/>
    <p:sldId id="304" r:id="rId60"/>
    <p:sldId id="330" r:id="rId61"/>
    <p:sldId id="281" r:id="rId62"/>
    <p:sldId id="303" r:id="rId63"/>
    <p:sldId id="306" r:id="rId64"/>
    <p:sldId id="285" r:id="rId65"/>
    <p:sldId id="331" r:id="rId66"/>
    <p:sldId id="309" r:id="rId67"/>
    <p:sldId id="310" r:id="rId68"/>
    <p:sldId id="332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</p:sldIdLst>
  <p:sldSz cx="9144000" cy="6858000" type="screen4x3"/>
  <p:notesSz cx="6724650" cy="9774238"/>
  <p:embeddedFontLst>
    <p:embeddedFont>
      <p:font typeface="Arial Black" panose="020B0A04020102020204" pitchFamily="34" charset="0"/>
      <p:regular r:id="rId84"/>
      <p:bold r:id="rId85"/>
    </p:embeddedFont>
    <p:embeddedFont>
      <p:font typeface="Arial Narrow" panose="020B0606020202030204" pitchFamily="34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Tahoma" panose="020B0604030504040204" pitchFamily="34" charset="0"/>
      <p:regular r:id="rId94"/>
      <p:bold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000000"/>
          </p15:clr>
        </p15:guide>
        <p15:guide id="2" pos="211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0478A-B720-4D47-B914-474F9867E2AD}">
  <a:tblStyle styleId="{3EC0478A-B720-4D47-B914-474F9867E2A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79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font" Target="fonts/font2.fntdata"/><Relationship Id="rId93" Type="http://schemas.openxmlformats.org/officeDocument/2006/relationships/font" Target="fonts/font10.fntdata"/><Relationship Id="rId9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08412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9162" y="733425"/>
            <a:ext cx="4886325" cy="36655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7" name="Google Shape;6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2" y="733425"/>
            <a:ext cx="4886325" cy="36655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:notes"/>
          <p:cNvSpPr txBox="1">
            <a:spLocks noGrp="1"/>
          </p:cNvSpPr>
          <p:nvPr>
            <p:ph type="body" idx="1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3" name="Google Shape;7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3" name="Google Shape;7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1" name="Google Shape;79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1" name="Google Shape;8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1" name="Google Shape;8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2" name="Google Shape;8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3" name="Google Shape;8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5" name="Google Shape;8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5" name="Google Shape;106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6" name="Google Shape;8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2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8" name="Google Shape;9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6" name="Google Shape;9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4" name="Google Shape;98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2" name="Google Shape;99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7" name="Google Shape;6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c679fe8cc0_0_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2" name="Google Shape;1002;gc679fe8cc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c679fe8cc0_0_1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gc679fe8cc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2" name="Google Shape;10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0" name="Google Shape;103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1" name="Google Shape;10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3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8" name="Google Shape;105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9" name="Google Shape;106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8" name="Google Shape;107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3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6" name="Google Shape;108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5" name="Google Shape;109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4" name="Google Shape;11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1" name="Google Shape;8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0808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1" name="Google Shape;8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7834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2" name="Google Shape;8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7445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cb9999bc4f_0_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4" name="Google Shape;864;gcb9999bc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400" cy="3665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8201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2" name="Google Shape;112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5797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2" name="Google Shape;1132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92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4" name="Google Shape;115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4719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8" name="Google Shape;9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847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3" name="Google Shape;7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cb9999bc4f_0_1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0" name="Google Shape;930;gcb9999bc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1365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4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3" name="Google Shape;11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33718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2" name="Google Shape;117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6225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4" name="Google Shape;9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79299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cb9999bc4f_0_2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gcb9999bc4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4048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0" name="Google Shape;120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889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0" name="Google Shape;121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547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4" name="Google Shape;11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77219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5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8" name="Google Shape;12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5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9" name="Google Shape;12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:notes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2" name="Google Shape;7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3" name="Google Shape;723;p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9" name="Google Shape;12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5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9" name="Google Shape;125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5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0" name="Google Shape;127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5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2" name="Google Shape;129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5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3" name="Google Shape;130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2" name="Google Shape;133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6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1" name="Google Shape;134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61:notes"/>
          <p:cNvSpPr txBox="1">
            <a:spLocks noGrp="1"/>
          </p:cNvSpPr>
          <p:nvPr>
            <p:ph type="body" idx="1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2" name="Google Shape;135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62:notes"/>
          <p:cNvSpPr txBox="1">
            <a:spLocks noGrp="1"/>
          </p:cNvSpPr>
          <p:nvPr>
            <p:ph type="body" idx="1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1" name="Google Shape;136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5" name="Google Shape;137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6" name="Google Shape;7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4" name="Google Shape;138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:notes"/>
          <p:cNvSpPr txBox="1">
            <a:spLocks noGrp="1"/>
          </p:cNvSpPr>
          <p:nvPr>
            <p:ph type="body" idx="1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5" name="Google Shape;7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:notes"/>
          <p:cNvSpPr txBox="1">
            <a:spLocks noGrp="1"/>
          </p:cNvSpPr>
          <p:nvPr>
            <p:ph type="body" idx="1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3" name="Google Shape;7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25" name="Google Shape;225;p28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38" name="Google Shape;238;p28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6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65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0" name="Google Shape;400;p5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11" name="Google Shape;411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5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5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55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48" name="Google Shape;448;p5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5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76" name="Google Shape;476;p5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59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0" name="Google Shape;480;p59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3" name="Google Shape;483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60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7" name="Google Shape;487;p6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6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89" name="Google Shape;489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61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93" name="Google Shape;493;p6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6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6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0" name="Google Shape;500;p6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02" name="Google Shape;502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506" name="Google Shape;506;p6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7" name="Google Shape;507;p6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09" name="Google Shape;509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6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14" name="Google Shape;514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8" name="Google Shape;518;p6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19" name="Google Shape;519;p6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0" name="Google Shape;520;p6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21" name="Google Shape;521;p6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6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23" name="Google Shape;523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6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27" name="Google Shape;527;p66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28" name="Google Shape;528;p6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6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30" name="Google Shape;530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6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4" name="Google Shape;534;p6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6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36" name="Google Shape;536;p6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69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6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6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6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71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86" name="Google Shape;586;p7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7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7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08" name="Google Shape;608;p7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7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2" name="Google Shape;612;p7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7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14" name="Google Shape;614;p7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7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8" name="Google Shape;618;p7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9" name="Google Shape;619;p7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21" name="Google Shape;621;p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25" name="Google Shape;625;p7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7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27" name="Google Shape;627;p7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7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31" name="Google Shape;631;p7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2" name="Google Shape;632;p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33" name="Google Shape;633;p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7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7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8" name="Google Shape;638;p7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7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40" name="Google Shape;640;p7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7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44" name="Google Shape;644;p7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5" name="Google Shape;645;p7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7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47" name="Google Shape;647;p7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8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2" name="Google Shape;652;p8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8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6" name="Google Shape;656;p8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7" name="Google Shape;657;p8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8" name="Google Shape;658;p8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9" name="Google Shape;659;p8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8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61" name="Google Shape;661;p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8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665" name="Google Shape;665;p82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666" name="Google Shape;666;p8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68" name="Google Shape;668;p8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8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2" name="Google Shape;672;p8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8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74" name="Google Shape;674;p8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9827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8069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ítulo, texto e conteúd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4341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Título e texto verticai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3756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Título e texto vertical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7968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Imagem com Legend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77527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Conteúdo com Legend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23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Somente títul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0169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Comparação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04582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Duas Partes de Conteúdo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8526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Cabeçalho da Seção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32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6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" name="Google Shape;14;p1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70"/>
          <p:cNvGrpSpPr/>
          <p:nvPr/>
        </p:nvGrpSpPr>
        <p:grpSpPr>
          <a:xfrm>
            <a:off x="0" y="0"/>
            <a:ext cx="9336088" cy="6667500"/>
            <a:chOff x="0" y="0"/>
            <a:chExt cx="5881" cy="4200"/>
          </a:xfrm>
        </p:grpSpPr>
        <p:sp>
          <p:nvSpPr>
            <p:cNvPr id="565" name="Google Shape;565;p70"/>
            <p:cNvSpPr txBox="1"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0"/>
            <p:cNvSpPr txBox="1"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" name="Google Shape;567;p70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568" name="Google Shape;568;p70"/>
              <p:cNvSpPr txBox="1"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70"/>
              <p:cNvSpPr txBox="1"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70"/>
              <p:cNvSpPr txBox="1"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70"/>
              <p:cNvSpPr txBox="1"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70"/>
              <p:cNvSpPr txBox="1"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70"/>
              <p:cNvSpPr txBox="1"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70"/>
              <p:cNvSpPr txBox="1"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70"/>
              <p:cNvSpPr txBox="1"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70"/>
              <p:cNvSpPr txBox="1"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70"/>
              <p:cNvSpPr txBox="1"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70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7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7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2" name="Google Shape;592;p72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593" name="Google Shape;593;p72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2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2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2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2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2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2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2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2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7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7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7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3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82547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3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11" name="Google Shape;211;p27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0"/>
          <p:cNvGrpSpPr/>
          <p:nvPr/>
        </p:nvGrpSpPr>
        <p:grpSpPr>
          <a:xfrm>
            <a:off x="0" y="0"/>
            <a:ext cx="9144087" cy="6858000"/>
            <a:chOff x="0" y="0"/>
            <a:chExt cx="9144087" cy="6858000"/>
          </a:xfrm>
        </p:grpSpPr>
        <p:sp>
          <p:nvSpPr>
            <p:cNvPr id="315" name="Google Shape;315;p40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>
              <a:off x="1716087" y="1690687"/>
              <a:ext cx="7428000" cy="25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40"/>
            <p:cNvGrpSpPr/>
            <p:nvPr/>
          </p:nvGrpSpPr>
          <p:grpSpPr>
            <a:xfrm>
              <a:off x="0" y="1066800"/>
              <a:ext cx="2867137" cy="3157587"/>
              <a:chOff x="0" y="1066800"/>
              <a:chExt cx="2867137" cy="3157587"/>
            </a:xfrm>
          </p:grpSpPr>
          <p:sp>
            <p:nvSpPr>
              <p:cNvPr id="318" name="Google Shape;318;p40"/>
              <p:cNvSpPr txBox="1"/>
              <p:nvPr/>
            </p:nvSpPr>
            <p:spPr>
              <a:xfrm>
                <a:off x="573087" y="3582987"/>
                <a:ext cx="576300" cy="64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 txBox="1"/>
              <p:nvPr/>
            </p:nvSpPr>
            <p:spPr>
              <a:xfrm>
                <a:off x="1716087" y="1690687"/>
                <a:ext cx="574800" cy="6429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 txBox="1"/>
              <p:nvPr/>
            </p:nvSpPr>
            <p:spPr>
              <a:xfrm>
                <a:off x="2281237" y="1066800"/>
                <a:ext cx="585900" cy="6351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 txBox="1"/>
              <p:nvPr/>
            </p:nvSpPr>
            <p:spPr>
              <a:xfrm>
                <a:off x="1141412" y="3582987"/>
                <a:ext cx="584100" cy="64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 txBox="1"/>
              <p:nvPr/>
            </p:nvSpPr>
            <p:spPr>
              <a:xfrm>
                <a:off x="2281237" y="1690687"/>
                <a:ext cx="585900" cy="64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 txBox="1"/>
              <p:nvPr/>
            </p:nvSpPr>
            <p:spPr>
              <a:xfrm>
                <a:off x="1141412" y="2324100"/>
                <a:ext cx="584100" cy="633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 txBox="1"/>
              <p:nvPr/>
            </p:nvSpPr>
            <p:spPr>
              <a:xfrm>
                <a:off x="0" y="2324100"/>
                <a:ext cx="582600" cy="6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 txBox="1"/>
              <p:nvPr/>
            </p:nvSpPr>
            <p:spPr>
              <a:xfrm>
                <a:off x="1716087" y="2324100"/>
                <a:ext cx="574800" cy="63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 txBox="1"/>
              <p:nvPr/>
            </p:nvSpPr>
            <p:spPr>
              <a:xfrm>
                <a:off x="573087" y="2947987"/>
                <a:ext cx="576300" cy="644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 txBox="1"/>
              <p:nvPr/>
            </p:nvSpPr>
            <p:spPr>
              <a:xfrm>
                <a:off x="1141412" y="2947987"/>
                <a:ext cx="584100" cy="644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0" y="0"/>
            <a:ext cx="9143950" cy="546075"/>
            <a:chOff x="0" y="0"/>
            <a:chExt cx="9143950" cy="546075"/>
          </a:xfrm>
        </p:grpSpPr>
        <p:sp>
          <p:nvSpPr>
            <p:cNvPr id="343" name="Google Shape;343;p42"/>
            <p:cNvSpPr txBox="1"/>
            <p:nvPr/>
          </p:nvSpPr>
          <p:spPr>
            <a:xfrm>
              <a:off x="0" y="0"/>
              <a:ext cx="285900" cy="5334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412750" y="134937"/>
              <a:ext cx="8731200" cy="2745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409575" y="134937"/>
              <a:ext cx="138000" cy="1413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2"/>
            <p:cNvSpPr txBox="1"/>
            <p:nvPr/>
          </p:nvSpPr>
          <p:spPr>
            <a:xfrm>
              <a:off x="547687" y="0"/>
              <a:ext cx="139800" cy="1380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 txBox="1"/>
            <p:nvPr/>
          </p:nvSpPr>
          <p:spPr>
            <a:xfrm>
              <a:off x="547687" y="134937"/>
              <a:ext cx="139800" cy="14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 txBox="1"/>
            <p:nvPr/>
          </p:nvSpPr>
          <p:spPr>
            <a:xfrm>
              <a:off x="274637" y="274637"/>
              <a:ext cx="136500" cy="1380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 txBox="1"/>
            <p:nvPr/>
          </p:nvSpPr>
          <p:spPr>
            <a:xfrm>
              <a:off x="131762" y="136525"/>
              <a:ext cx="141300" cy="13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 txBox="1"/>
            <p:nvPr/>
          </p:nvSpPr>
          <p:spPr>
            <a:xfrm>
              <a:off x="409575" y="271462"/>
              <a:ext cx="138000" cy="13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274637" y="409575"/>
              <a:ext cx="136500" cy="13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4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27" name="Google Shape;427;p54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30" name="Google Shape;430;p54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4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4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4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4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4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4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4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4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4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5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5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6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455" name="Google Shape;455;p56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68"/>
          <p:cNvGrpSpPr/>
          <p:nvPr/>
        </p:nvGrpSpPr>
        <p:grpSpPr>
          <a:xfrm>
            <a:off x="0" y="0"/>
            <a:ext cx="9143999" cy="6858000"/>
            <a:chOff x="0" y="0"/>
            <a:chExt cx="9143999" cy="6858000"/>
          </a:xfrm>
        </p:grpSpPr>
        <p:sp>
          <p:nvSpPr>
            <p:cNvPr id="539" name="Google Shape;539;p68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8"/>
            <p:cNvSpPr txBox="1"/>
            <p:nvPr/>
          </p:nvSpPr>
          <p:spPr>
            <a:xfrm>
              <a:off x="1716087" y="1690687"/>
              <a:ext cx="7427912" cy="25336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1" name="Google Shape;541;p68"/>
            <p:cNvGrpSpPr/>
            <p:nvPr/>
          </p:nvGrpSpPr>
          <p:grpSpPr>
            <a:xfrm>
              <a:off x="0" y="1066800"/>
              <a:ext cx="2867024" cy="3157537"/>
              <a:chOff x="0" y="1066800"/>
              <a:chExt cx="2867024" cy="3157537"/>
            </a:xfrm>
          </p:grpSpPr>
          <p:sp>
            <p:nvSpPr>
              <p:cNvPr id="542" name="Google Shape;542;p68"/>
              <p:cNvSpPr txBox="1"/>
              <p:nvPr/>
            </p:nvSpPr>
            <p:spPr>
              <a:xfrm>
                <a:off x="573087" y="3582987"/>
                <a:ext cx="576262" cy="6413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8"/>
              <p:cNvSpPr txBox="1"/>
              <p:nvPr/>
            </p:nvSpPr>
            <p:spPr>
              <a:xfrm>
                <a:off x="1716087" y="1690687"/>
                <a:ext cx="574675" cy="64293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8"/>
              <p:cNvSpPr txBox="1"/>
              <p:nvPr/>
            </p:nvSpPr>
            <p:spPr>
              <a:xfrm>
                <a:off x="2281237" y="1066800"/>
                <a:ext cx="585787" cy="6350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8"/>
              <p:cNvSpPr txBox="1"/>
              <p:nvPr/>
            </p:nvSpPr>
            <p:spPr>
              <a:xfrm>
                <a:off x="1141412" y="3582987"/>
                <a:ext cx="584200" cy="64135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8"/>
              <p:cNvSpPr txBox="1"/>
              <p:nvPr/>
            </p:nvSpPr>
            <p:spPr>
              <a:xfrm>
                <a:off x="2281237" y="1690687"/>
                <a:ext cx="585787" cy="6429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8"/>
              <p:cNvSpPr txBox="1"/>
              <p:nvPr/>
            </p:nvSpPr>
            <p:spPr>
              <a:xfrm>
                <a:off x="1141412" y="2324100"/>
                <a:ext cx="584200" cy="63341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8"/>
              <p:cNvSpPr txBox="1"/>
              <p:nvPr/>
            </p:nvSpPr>
            <p:spPr>
              <a:xfrm>
                <a:off x="0" y="2324100"/>
                <a:ext cx="582612" cy="6334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8"/>
              <p:cNvSpPr txBox="1"/>
              <p:nvPr/>
            </p:nvSpPr>
            <p:spPr>
              <a:xfrm>
                <a:off x="1716087" y="2324100"/>
                <a:ext cx="574675" cy="63341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8"/>
              <p:cNvSpPr txBox="1"/>
              <p:nvPr/>
            </p:nvSpPr>
            <p:spPr>
              <a:xfrm>
                <a:off x="573087" y="2947987"/>
                <a:ext cx="576262" cy="64452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8"/>
              <p:cNvSpPr txBox="1"/>
              <p:nvPr/>
            </p:nvSpPr>
            <p:spPr>
              <a:xfrm>
                <a:off x="1141412" y="2947987"/>
                <a:ext cx="584200" cy="644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6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6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6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g"/><Relationship Id="rId5" Type="http://schemas.openxmlformats.org/officeDocument/2006/relationships/hyperlink" Target="http://www.youtube.com/watch?v=QDoa_Q8ehTs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hyperlink" Target="http://www.youtube.com/watch?v=R667LCB20w0" TargetMode="Externa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jpg"/><Relationship Id="rId4" Type="http://schemas.openxmlformats.org/officeDocument/2006/relationships/hyperlink" Target="http://www.youtube.com/watch?v=ZVE4Qwl7Evs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4"/>
          <p:cNvSpPr txBox="1">
            <a:spLocks noGrp="1"/>
          </p:cNvSpPr>
          <p:nvPr>
            <p:ph type="subTitle" idx="1"/>
          </p:nvPr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Jose.wellington@ceub.edu.br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84"/>
          <p:cNvSpPr txBox="1">
            <a:spLocks noGrp="1"/>
          </p:cNvSpPr>
          <p:nvPr>
            <p:ph type="ctrTitle"/>
          </p:nvPr>
        </p:nvSpPr>
        <p:spPr>
          <a:xfrm>
            <a:off x="2916237" y="1773237"/>
            <a:ext cx="6019800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lang="en-US"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Conceitos de Modelagem de Dados</a:t>
            </a: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Abordagem Entidade-Relacionamento</a:t>
            </a: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 – Conceitual / Lógico / Físico</a:t>
            </a:r>
            <a:b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81" name="Google Shape;681;p8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8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93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S.G.D.B. (Sistema Gerenciador de Banco de Dados)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25" y="1700212"/>
            <a:ext cx="58864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9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780" name="Google Shape;780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9800" y="3009683"/>
            <a:ext cx="2953162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4"/>
          <p:cNvSpPr txBox="1">
            <a:spLocks noGrp="1"/>
          </p:cNvSpPr>
          <p:nvPr>
            <p:ph type="ctrTitle"/>
          </p:nvPr>
        </p:nvSpPr>
        <p:spPr>
          <a:xfrm>
            <a:off x="1710089" y="2000426"/>
            <a:ext cx="7272337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/>
          </a:p>
        </p:txBody>
      </p:sp>
      <p:sp>
        <p:nvSpPr>
          <p:cNvPr id="786" name="Google Shape;786;p9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7" name="Google Shape;787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9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5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353" y="1184532"/>
            <a:ext cx="4968875" cy="56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95"/>
          <p:cNvSpPr txBox="1">
            <a:spLocks noGrp="1"/>
          </p:cNvSpPr>
          <p:nvPr>
            <p:ph type="ftr" idx="11"/>
          </p:nvPr>
        </p:nvSpPr>
        <p:spPr>
          <a:xfrm>
            <a:off x="-198462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</a:t>
            </a:r>
            <a:r>
              <a:rPr lang="en-US" sz="1200" b="0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Abstrações</a:t>
            </a:r>
            <a:endParaRPr dirty="0"/>
          </a:p>
        </p:txBody>
      </p:sp>
      <p:pic>
        <p:nvPicPr>
          <p:cNvPr id="798" name="Google Shape;798;p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74" y="3312576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80;p153">
            <a:extLst>
              <a:ext uri="{FF2B5EF4-FFF2-40B4-BE49-F238E27FC236}">
                <a16:creationId xmlns:a16="http://schemas.microsoft.com/office/drawing/2014/main" id="{64A99F3E-39BA-4604-BCEA-2D74EDDC945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53200" y="933263"/>
            <a:ext cx="2339975" cy="9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6"/>
          <p:cNvSpPr txBox="1">
            <a:spLocks noGrp="1"/>
          </p:cNvSpPr>
          <p:nvPr>
            <p:ph type="ctrTitle"/>
          </p:nvPr>
        </p:nvSpPr>
        <p:spPr>
          <a:xfrm>
            <a:off x="3133725" y="2349500"/>
            <a:ext cx="61198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Vantagens do SGBD’s</a:t>
            </a:r>
            <a:endParaRPr/>
          </a:p>
        </p:txBody>
      </p:sp>
      <p:pic>
        <p:nvPicPr>
          <p:cNvPr id="804" name="Google Shape;804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9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97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97"/>
          <p:cNvSpPr txBox="1"/>
          <p:nvPr/>
        </p:nvSpPr>
        <p:spPr>
          <a:xfrm>
            <a:off x="241300" y="162718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1 - Eliminação de Inconsistências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97"/>
          <p:cNvSpPr txBox="1"/>
          <p:nvPr/>
        </p:nvSpPr>
        <p:spPr>
          <a:xfrm>
            <a:off x="323850" y="2133600"/>
            <a:ext cx="410368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Através do armazenamento da informação em um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único local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acesso descentralizado e, sendo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compartilhada à vários sistemas,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usuários estarão utilizando uma informação confiável.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 inconsistência ocorre quando um mesmo campo tem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valores diferentes em sistemas diferentes.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Exemplo, o estado civil de uma pessoa é solteiro em um sistema e casado em outro.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550" y="1627177"/>
            <a:ext cx="3234022" cy="205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18" name="Google Shape;818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6924" y="3894676"/>
            <a:ext cx="2245100" cy="2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98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8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Compartilhamento dos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98"/>
          <p:cNvSpPr txBox="1"/>
          <p:nvPr/>
        </p:nvSpPr>
        <p:spPr>
          <a:xfrm>
            <a:off x="250825" y="2917825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a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utilização simultânea e segura de um dado,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mais de uma aplicação ou usuário, independente da operação que esteja sendo realizada.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1625" y="2662237"/>
            <a:ext cx="5010150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9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99"/>
          <p:cNvSpPr txBox="1"/>
          <p:nvPr/>
        </p:nvSpPr>
        <p:spPr>
          <a:xfrm>
            <a:off x="0" y="1071562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Banco de Dados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Consequência compartilhamento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025" y="1522162"/>
            <a:ext cx="6326187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39" name="Google Shape;83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1750" y="3605012"/>
            <a:ext cx="4845049" cy="31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0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00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3 - Restrições de Segurança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0"/>
          <p:cNvSpPr txBox="1"/>
          <p:nvPr/>
        </p:nvSpPr>
        <p:spPr>
          <a:xfrm>
            <a:off x="250825" y="2708275"/>
            <a:ext cx="396081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Define para cada usuário o nível de acesso a ele concedido (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leitura, leitura e gravação ou sem acesso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ao arquivo e/ou campo.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Este recurso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pessoas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autorizadas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utilizem ou atualizem um determinado arquivo ou campo.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11349"/>
            <a:ext cx="4379911" cy="254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01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01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4 - Padronização dos Dados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01"/>
          <p:cNvSpPr txBox="1"/>
          <p:nvPr/>
        </p:nvSpPr>
        <p:spPr>
          <a:xfrm>
            <a:off x="250825" y="2708275"/>
            <a:ext cx="374491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os campos armazenados na base de dados sejam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padronizados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segundo um determinado formato de armazenamento.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Ex. Para o campo "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Sexo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somente será permitido armazenamento dos conteúdos "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ou "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9" name="Google Shape;85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1300" y="1579562"/>
            <a:ext cx="49530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1300" y="3067050"/>
            <a:ext cx="4999037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2"/>
          <p:cNvSpPr txBox="1">
            <a:spLocks noGrp="1"/>
          </p:cNvSpPr>
          <p:nvPr>
            <p:ph type="ctrTitle" idx="4294967295"/>
          </p:nvPr>
        </p:nvSpPr>
        <p:spPr>
          <a:xfrm>
            <a:off x="30162" y="755650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2"/>
          <p:cNvSpPr txBox="1"/>
          <p:nvPr/>
        </p:nvSpPr>
        <p:spPr>
          <a:xfrm>
            <a:off x="250825" y="119538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5 - Independência dos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2512" y="1395412"/>
            <a:ext cx="1401762" cy="1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2"/>
          <p:cNvSpPr txBox="1"/>
          <p:nvPr/>
        </p:nvSpPr>
        <p:spPr>
          <a:xfrm>
            <a:off x="258762" y="1844675"/>
            <a:ext cx="7345362" cy="427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Existem 2 tipos de Independência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endParaRPr sz="2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Independência física de dados: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Habilidade de modificar o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esquema físico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 a necessidade de reescrever os programas aplicativos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85900" marR="0" lvl="2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Estas modificações são necessárias para melhorar o desempenho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lang="en-US" sz="2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Independência lógica de dados: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Habilidade de modificar o esquema conceitual sem a necessidade de reescrever os programas aplicativos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85900" marR="0" lvl="2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Estas modificações são necessárias quando a estrutura lógica é alterada. EX: Adição de um novo atributo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0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333" y="1533762"/>
            <a:ext cx="7533334" cy="3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34"/>
          <p:cNvSpPr txBox="1">
            <a:spLocks noGrp="1"/>
          </p:cNvSpPr>
          <p:nvPr>
            <p:ph type="title"/>
          </p:nvPr>
        </p:nvSpPr>
        <p:spPr>
          <a:xfrm>
            <a:off x="177800" y="1587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endParaRPr dirty="0"/>
          </a:p>
        </p:txBody>
      </p:sp>
      <p:sp>
        <p:nvSpPr>
          <p:cNvPr id="1069" name="Google Shape;1069;p13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3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03 - SGBD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1" name="Google Shape;1071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7556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34"/>
          <p:cNvSpPr/>
          <p:nvPr/>
        </p:nvSpPr>
        <p:spPr>
          <a:xfrm>
            <a:off x="3593253" y="2996903"/>
            <a:ext cx="496800" cy="3603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103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03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6 - Integridade referencial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3"/>
          <p:cNvSpPr txBox="1"/>
          <p:nvPr/>
        </p:nvSpPr>
        <p:spPr>
          <a:xfrm>
            <a:off x="250825" y="2708275"/>
            <a:ext cx="576103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Consiste em impedir que um determinado código ou chave em uma tabela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tenha correspondência em outra tabela.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912" y="3860800"/>
            <a:ext cx="67913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0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85" name="Google Shape;885;p1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199" y="1255188"/>
            <a:ext cx="2245100" cy="2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04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4"/>
          <p:cNvSpPr txBox="1"/>
          <p:nvPr/>
        </p:nvSpPr>
        <p:spPr>
          <a:xfrm>
            <a:off x="250825" y="1989137"/>
            <a:ext cx="6121400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7 - Recuperação de falhas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04"/>
          <p:cNvSpPr txBox="1"/>
          <p:nvPr/>
        </p:nvSpPr>
        <p:spPr>
          <a:xfrm>
            <a:off x="250825" y="2557462"/>
            <a:ext cx="446563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Garantia de ACID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lang="en-US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atomicidade, consistência, isolamento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durabilidade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Transações requer um</a:t>
            </a:r>
            <a:r>
              <a:rPr lang="en-US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SGBD</a:t>
            </a:r>
            <a:r>
              <a:rPr lang="en-US" sz="2000" b="0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tolerante a falhas.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Tolerância a falhas em BDs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lang="en-US" sz="20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Transação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lang="en-US" sz="20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sistema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lang="en-US" sz="2000" b="1" i="0" u="none" strike="noStrike" cap="non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meio de armazenamento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" name="Google Shape;894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4083" y="5187450"/>
            <a:ext cx="1895450" cy="12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0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97" name="Google Shape;897;p1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199" y="1255188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08129" y="3764137"/>
            <a:ext cx="3264266" cy="17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05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05"/>
          <p:cNvSpPr txBox="1"/>
          <p:nvPr/>
        </p:nvSpPr>
        <p:spPr>
          <a:xfrm>
            <a:off x="250825" y="1989137"/>
            <a:ext cx="61214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8 - Armazenamento persistente dos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05"/>
          <p:cNvSpPr txBox="1"/>
          <p:nvPr/>
        </p:nvSpPr>
        <p:spPr>
          <a:xfrm>
            <a:off x="250825" y="2708275"/>
            <a:ext cx="414178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Quando se grava um dado no Banco de Dados e fica eternizado, ou seja, deixa de ficar volátil na memória RAM e passa a ser escrito num banco de dados de modo que ela não desapareça facilmente.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7" name="Google Shape;907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6462" y="2754312"/>
            <a:ext cx="4044950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0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6"/>
          <p:cNvSpPr txBox="1">
            <a:spLocks noGrp="1"/>
          </p:cNvSpPr>
          <p:nvPr>
            <p:ph type="ctrTitle"/>
          </p:nvPr>
        </p:nvSpPr>
        <p:spPr>
          <a:xfrm>
            <a:off x="2195512" y="1989137"/>
            <a:ext cx="59055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Exercício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30-0</a:t>
            </a:r>
            <a:r>
              <a:rPr lang="en-US" sz="2400" b="1" dirty="0"/>
              <a:t>3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-202</a:t>
            </a:r>
            <a:r>
              <a:rPr lang="en-US" sz="2400" b="1" dirty="0"/>
              <a:t>1</a:t>
            </a:r>
            <a:r>
              <a:rPr lang="en-US" sz="2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</p:txBody>
      </p:sp>
      <p:sp>
        <p:nvSpPr>
          <p:cNvPr id="915" name="Google Shape;915;p10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6"/>
          <p:cNvSpPr txBox="1"/>
          <p:nvPr/>
        </p:nvSpPr>
        <p:spPr>
          <a:xfrm>
            <a:off x="10795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7" name="Google Shape;917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07"/>
          <p:cNvSpPr txBox="1">
            <a:spLocks noGrp="1"/>
          </p:cNvSpPr>
          <p:nvPr>
            <p:ph type="title" idx="4294967295"/>
          </p:nvPr>
        </p:nvSpPr>
        <p:spPr>
          <a:xfrm>
            <a:off x="395287" y="508000"/>
            <a:ext cx="69850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Modelagem de Dados - Regras</a:t>
            </a:r>
            <a:endParaRPr/>
          </a:p>
        </p:txBody>
      </p:sp>
      <p:pic>
        <p:nvPicPr>
          <p:cNvPr id="923" name="Google Shape;923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07"/>
          <p:cNvSpPr txBox="1"/>
          <p:nvPr/>
        </p:nvSpPr>
        <p:spPr>
          <a:xfrm>
            <a:off x="3124200" y="62507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07"/>
          <p:cNvSpPr txBox="1"/>
          <p:nvPr/>
        </p:nvSpPr>
        <p:spPr>
          <a:xfrm>
            <a:off x="773723" y="1224881"/>
            <a:ext cx="7680960" cy="48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real que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vai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informação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um campo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chave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diferencia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um campo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repetido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civil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solteiro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vários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vários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chave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estrangeira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relacionada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chave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primária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outra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Cardinalidade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frequência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campo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chave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cardinalidade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 x N</a:t>
            </a:r>
            <a:endParaRPr dirty="0"/>
          </a:p>
          <a:p>
            <a:pPr marL="4318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campo data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tabela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8"/>
          <p:cNvSpPr txBox="1">
            <a:spLocks noGrp="1"/>
          </p:cNvSpPr>
          <p:nvPr>
            <p:ph type="title" idx="4294967295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1</a:t>
            </a:r>
            <a:endParaRPr/>
          </a:p>
        </p:txBody>
      </p:sp>
      <p:sp>
        <p:nvSpPr>
          <p:cNvPr id="933" name="Google Shape;933;p108"/>
          <p:cNvSpPr txBox="1">
            <a:spLocks noGrp="1"/>
          </p:cNvSpPr>
          <p:nvPr>
            <p:ph type="body" idx="4294967295"/>
          </p:nvPr>
        </p:nvSpPr>
        <p:spPr>
          <a:xfrm>
            <a:off x="395287" y="1125537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marL="1143000" marR="0" lvl="2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lotação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somente um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lotação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</a:t>
            </a: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NÃO PODE TER INCONSISTÊNCIA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10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08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0"/>
          <p:cNvSpPr txBox="1">
            <a:spLocks noGrp="1"/>
          </p:cNvSpPr>
          <p:nvPr>
            <p:ph type="title" idx="4294967295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2</a:t>
            </a:r>
            <a:endParaRPr/>
          </a:p>
        </p:txBody>
      </p:sp>
      <p:sp>
        <p:nvSpPr>
          <p:cNvPr id="951" name="Google Shape;951;p110"/>
          <p:cNvSpPr txBox="1">
            <a:spLocks noGrp="1"/>
          </p:cNvSpPr>
          <p:nvPr>
            <p:ph type="body" idx="4294967295"/>
          </p:nvPr>
        </p:nvSpPr>
        <p:spPr>
          <a:xfrm>
            <a:off x="395287" y="1125537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marL="1143000" marR="0" lvl="2" indent="-2286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 tempo que o veículo ficou no estacionamento.</a:t>
            </a:r>
            <a:endParaRPr/>
          </a:p>
          <a:p>
            <a:pPr marL="1143000" marR="0" lvl="2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lotação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Controlar o tempo (data, hora) que o veiculo ficou no estacionamento</a:t>
            </a:r>
            <a:endParaRPr>
              <a:solidFill>
                <a:srgbClr val="FF0000"/>
              </a:solidFill>
            </a:endParaRPr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Entrada, Hora Entrada, Data Saída e Hora Saída </a:t>
            </a:r>
            <a:endParaRPr>
              <a:solidFill>
                <a:srgbClr val="FF0000"/>
              </a:solidFill>
            </a:endParaRPr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somente um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lotação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E NÃO PODE TER INCONSISTÊNCIA</a:t>
            </a:r>
            <a:endParaRPr>
              <a:solidFill>
                <a:schemeClr val="dk1"/>
              </a:solidFill>
            </a:endParaRPr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 veiculo pode estacionar várias vezes em momentos distintos</a:t>
            </a:r>
            <a:endParaRPr>
              <a:solidFill>
                <a:srgbClr val="C00000"/>
              </a:solidFill>
            </a:endParaRPr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2" name="Google Shape;952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0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10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12"/>
          <p:cNvSpPr txBox="1">
            <a:spLocks noGrp="1"/>
          </p:cNvSpPr>
          <p:nvPr>
            <p:ph type="title" idx="4294967295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3</a:t>
            </a:r>
            <a:endParaRPr/>
          </a:p>
        </p:txBody>
      </p:sp>
      <p:sp>
        <p:nvSpPr>
          <p:cNvPr id="969" name="Google Shape;969;p112"/>
          <p:cNvSpPr txBox="1">
            <a:spLocks noGrp="1"/>
          </p:cNvSpPr>
          <p:nvPr>
            <p:ph type="body" idx="4294967295"/>
          </p:nvPr>
        </p:nvSpPr>
        <p:spPr>
          <a:xfrm>
            <a:off x="395287" y="1125537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marL="742950" marR="0" lvl="1" indent="-28575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2" indent="-2286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marL="1143000" marR="0" lvl="2" indent="-22860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 tempo que o veículo ficou no estacionamento.</a:t>
            </a:r>
            <a:endParaRPr/>
          </a:p>
          <a:p>
            <a:pPr marL="1143000" marR="0" lvl="2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lotação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Controlar o tempo (data, hora) que o veiculo ficou no estacionamento</a:t>
            </a:r>
            <a:endParaRPr>
              <a:solidFill>
                <a:schemeClr val="dk1"/>
              </a:solidFill>
            </a:endParaRPr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Entrada, Hora Entrada, Data Saída e Hora Saída </a:t>
            </a:r>
            <a:endParaRPr>
              <a:solidFill>
                <a:schemeClr val="dk1"/>
              </a:solidFill>
            </a:endParaRPr>
          </a:p>
          <a:p>
            <a:pPr marL="1600200" marR="0" lvl="3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lang="en-US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vários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Veículos ou nenhum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lotação</a:t>
            </a:r>
            <a:endParaRPr/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E NÃO PODE TER INCONSISTÊNCIA</a:t>
            </a:r>
            <a:endParaRPr>
              <a:solidFill>
                <a:schemeClr val="dk1"/>
              </a:solidFill>
            </a:endParaRPr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pode estacionar várias vezes em momentos distintos</a:t>
            </a:r>
            <a:endParaRPr>
              <a:solidFill>
                <a:schemeClr val="dk1"/>
              </a:solidFill>
            </a:endParaRPr>
          </a:p>
          <a:p>
            <a:pPr marL="2057400" marR="0" lvl="4" indent="-228600" algn="just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667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12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12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4"/>
          <p:cNvSpPr txBox="1">
            <a:spLocks noGrp="1"/>
          </p:cNvSpPr>
          <p:nvPr>
            <p:ph type="ctrTitle"/>
          </p:nvPr>
        </p:nvSpPr>
        <p:spPr>
          <a:xfrm>
            <a:off x="2195512" y="2852737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87" name="Google Shape;987;p11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1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15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6" name="Google Shape;996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575" y="1557329"/>
            <a:ext cx="2133600" cy="1591767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15" descr="Um dba faz a parte de criação de ambientes, atualização de versões, provisionamento, atualização das estruturas de banco de dados entre várias outras funções...&#10;&#10;DBAOCM é um Canal com conteúdo voltado para Tecnologia Oracle. O objetivo é compartilhar informações sobre Certificação e Administração de Banco de Dados Oracle.&#10;&#10;Conteúdo Exclusivo ⬇⬇⬇&#10;&#10;Entre no nosso canal do Telegram para receber conteúdos Exclusivos sobre Banco de dados Oracle: &#10;➡ https://t.me/joinchat/AAAAAEb7ufK-90djaVuR4Q&#10;&#10;Você também pode me encontrar no Instagram @dbaocm.&#10;➡ https://www.instagram.com/dbaocm/&#10;&#10;O que faz um DBA (administrador de banco de dados)&#10;#oracle #database #dba" title="O que faz um DBA (administrador de banco de dados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63645"/>
            <a:ext cx="64008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6"/>
          <p:cNvSpPr txBox="1">
            <a:spLocks noGrp="1"/>
          </p:cNvSpPr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700" name="Google Shape;700;p86"/>
          <p:cNvSpPr txBox="1">
            <a:spLocks noGrp="1"/>
          </p:cNvSpPr>
          <p:nvPr>
            <p:ph type="body" idx="1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/>
              <a:t>SGBD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/>
              <a:t>SGBD – Representação física</a:t>
            </a:r>
            <a:endParaRPr sz="16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SGBD – Vantagens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– 2 -  3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3812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8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8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16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116"/>
          <p:cNvSpPr txBox="1"/>
          <p:nvPr/>
        </p:nvSpPr>
        <p:spPr>
          <a:xfrm>
            <a:off x="0" y="1590675"/>
            <a:ext cx="9937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 Definir o esquema conceitual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2 -DBA defini DDL =&gt; Ling. defin. Dados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3 - Definir o esquema interno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4 - Qual o Servidor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5 - DDL relacionamentos (campos)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6 - Dar acessos aos dados para usuário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7 - Definir normas descarga e recarga Backup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8 - Falha de Entrada de dados Contingência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9 -Monitoramento de Desempenho Sintonia fina (tuning) 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1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17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6" name="Google Shape;1016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1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8" name="Google Shape;1018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7" descr="É bem possível encontrar vagas como DBA de R$ 5.000,00 para você começar nesse mercado.&#10;&#10;DBAOCM é um Canal com conteúdo voltado para Tecnologia Oracle. O objetivo é compartilhar informações sobre Certificação e Administração de Banco de Dados Oracle.&#10;&#10;Conteúdo Exclusivo ⬇⬇⬇&#10;&#10;Entre no nosso canal do Telegram para receber conteúdos Exclusivos sobre Banco de dados Oracle: &#10;➡ https://t.me/joinchat/AAAAAEb7ufK-90djaVuR4Q&#10;&#10;Você também pode me encontrar no Instagram @dbaocm.&#10;➡ https://www.instagram.com/dbaocm/&#10;&#10;Quanto ganha um DBA (Administrador de Banco de Dados)&#10;#oracle #database #dba" title="Quanto ganha um DBA (Administrador de Banco de Dados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63698"/>
            <a:ext cx="5511250" cy="41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18"/>
          <p:cNvSpPr txBox="1">
            <a:spLocks noGrp="1"/>
          </p:cNvSpPr>
          <p:nvPr>
            <p:ph type="ctrTitle"/>
          </p:nvPr>
        </p:nvSpPr>
        <p:spPr>
          <a:xfrm>
            <a:off x="2195512" y="2349500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br>
              <a:rPr lang="en-US" sz="2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25" name="Google Shape;1025;p11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1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7" name="Google Shape;1027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1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9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 de dados - AD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19"/>
          <p:cNvSpPr txBox="1"/>
          <p:nvPr/>
        </p:nvSpPr>
        <p:spPr>
          <a:xfrm>
            <a:off x="4762" y="1881187"/>
            <a:ext cx="5003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São analistas que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identificam os dados a serem armazenados em um Banco de Dados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pela forma como estes  serão representados.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É a pessoa que toma as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decisões estratégicas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de normas com relação aos dados da empresa.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5962" y="1331912"/>
            <a:ext cx="3168650" cy="210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19"/>
          <p:cNvSpPr txBox="1"/>
          <p:nvPr/>
        </p:nvSpPr>
        <p:spPr>
          <a:xfrm>
            <a:off x="2073275" y="616585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7" name="Google Shape;1037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3662" y="3573462"/>
            <a:ext cx="3719512" cy="27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20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44" name="Google Shape;1044;p12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2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6" name="Google Shape;1046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2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21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112" y="1806575"/>
            <a:ext cx="7462837" cy="4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2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2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22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122"/>
          <p:cNvSpPr txBox="1"/>
          <p:nvPr/>
        </p:nvSpPr>
        <p:spPr>
          <a:xfrm>
            <a:off x="250825" y="2420937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definição abstrata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autônoma e lógica dos objetos, operadores e outros elementos que, juntos, constituem a máquina abstrata com a qual os usuários interagem.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012" y="3460676"/>
            <a:ext cx="4778375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2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36" y="1175963"/>
            <a:ext cx="5006926" cy="15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2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23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Objetivos de um modelo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23"/>
          <p:cNvSpPr txBox="1"/>
          <p:nvPr/>
        </p:nvSpPr>
        <p:spPr>
          <a:xfrm>
            <a:off x="539750" y="1800225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Representar um ambiente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observado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instrumento para comunicação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Favorecer o processo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verificação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validação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Capturar aspectos de relacionamento entre os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objetos observados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como referencial para a geração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estruturas de dados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Estabelecer conceitos únicos a partir de visões diversas.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4" name="Google Shape;1074;p12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5" name="Google Shape;1075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4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/>
          </a:p>
        </p:txBody>
      </p:sp>
      <p:sp>
        <p:nvSpPr>
          <p:cNvPr id="1081" name="Google Shape;1081;p12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2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3" name="Google Shape;1083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2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25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150" y="2060575"/>
            <a:ext cx="4873625" cy="379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2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2" name="Google Shape;1092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7"/>
          <p:cNvSpPr txBox="1">
            <a:spLocks noGrp="1"/>
          </p:cNvSpPr>
          <p:nvPr>
            <p:ph type="ctrTitle"/>
          </p:nvPr>
        </p:nvSpPr>
        <p:spPr>
          <a:xfrm>
            <a:off x="1397794" y="2286000"/>
            <a:ext cx="68040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lt1"/>
                </a:solidFill>
              </a:rPr>
              <a:t>Revisão</a:t>
            </a:r>
            <a:endParaRPr/>
          </a:p>
        </p:txBody>
      </p:sp>
      <p:pic>
        <p:nvPicPr>
          <p:cNvPr id="709" name="Google Shape;709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2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2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99" name="Google Shape;1099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2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7" y="1628775"/>
            <a:ext cx="829627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7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lang="en-US" sz="2800" b="1" i="0" u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1" i="0" u="none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</a:t>
            </a:r>
            <a:r>
              <a:rPr lang="en-US" sz="2800" b="1" i="0" u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de dados</a:t>
            </a:r>
            <a:endParaRPr dirty="0"/>
          </a:p>
        </p:txBody>
      </p:sp>
      <p:sp>
        <p:nvSpPr>
          <p:cNvPr id="1107" name="Google Shape;1107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99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35" name="Google Shape;835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54" y="199563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99"/>
          <p:cNvSpPr txBox="1"/>
          <p:nvPr/>
        </p:nvSpPr>
        <p:spPr>
          <a:xfrm>
            <a:off x="1671710" y="3165231"/>
            <a:ext cx="627134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Etapas da modelagem de dados</a:t>
            </a:r>
            <a:endParaRPr kumimoji="0" sz="4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9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1529439"/>
      </p:ext>
    </p:extLst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00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46" name="Google Shape;846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0"/>
          <p:cNvSpPr/>
          <p:nvPr/>
        </p:nvSpPr>
        <p:spPr>
          <a:xfrm rot="10800000" flipH="1">
            <a:off x="1476311" y="2119139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00"/>
          <p:cNvSpPr txBox="1"/>
          <p:nvPr/>
        </p:nvSpPr>
        <p:spPr>
          <a:xfrm>
            <a:off x="478302" y="2708970"/>
            <a:ext cx="866569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Análise de Requisitos – Identificação do problema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universo de discurso (UdD)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Realidade da organização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a informação a ser tratada com todas suas propriedades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nebulosa, sem fronteiras definidas, inexata.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196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Processo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- coleta e análise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- entrevista, documentos, formulários, observações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Enunciado de Requisitos (de Dados)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- Descrição aproximada, em linguagem natural.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- possivelmente acompanhada de documentos, formulários e DFD – Diagrama de Fluxo de dados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49" name="Google Shape;849;p10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492877"/>
      </p:ext>
    </p:extLst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01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57" name="Google Shape;857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1"/>
          <p:cNvSpPr/>
          <p:nvPr/>
        </p:nvSpPr>
        <p:spPr>
          <a:xfrm rot="10800000" flipH="1">
            <a:off x="3699006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01"/>
          <p:cNvSpPr txBox="1"/>
          <p:nvPr/>
        </p:nvSpPr>
        <p:spPr>
          <a:xfrm>
            <a:off x="647363" y="3108725"/>
            <a:ext cx="507818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Modelagem conceitual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é a representação que considera exclusivamente  o ponto de vista do usuário criador dos dados, levando em consideração fatores técnicos para sua implementação.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 nível conceitual especifica como os dados são armazenados e relacionados, independentemente de como serão implementados no banco de dados.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60" name="Google Shape;860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446" y="2773243"/>
            <a:ext cx="2593539" cy="269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397164"/>
      </p:ext>
    </p:extLst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6355" y="2213133"/>
            <a:ext cx="2593539" cy="269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02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70" name="Google Shape;870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02"/>
          <p:cNvSpPr/>
          <p:nvPr/>
        </p:nvSpPr>
        <p:spPr>
          <a:xfrm rot="10800000" flipH="1">
            <a:off x="3699006" y="2146299"/>
            <a:ext cx="169500" cy="495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2"/>
          <p:cNvSpPr txBox="1"/>
          <p:nvPr/>
        </p:nvSpPr>
        <p:spPr>
          <a:xfrm>
            <a:off x="175846" y="2933113"/>
            <a:ext cx="79833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Projeto Conceitual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Enunciado dos requisitos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informal, dúbio, incompleto, redundante, contraditório, incoerente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longo, de difícil manipulação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Processo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modelagem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usa um modelo conceitual (ex: MER Peter Chan)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- descrição sucinta (diagramas e texto)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- clara, concisa, sem ambiguidades, sem contradições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- Padronizada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73" name="Google Shape;873;p10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37073"/>
      </p:ext>
    </p:extLst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712" y="1916112"/>
            <a:ext cx="6589712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29"/>
          <p:cNvSpPr txBox="1">
            <a:spLocks noGrp="1"/>
          </p:cNvSpPr>
          <p:nvPr>
            <p:ph type="title"/>
          </p:nvPr>
        </p:nvSpPr>
        <p:spPr>
          <a:xfrm>
            <a:off x="412750" y="2603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126" name="Google Shape;1126;p129"/>
          <p:cNvSpPr txBox="1">
            <a:spLocks noGrp="1"/>
          </p:cNvSpPr>
          <p:nvPr>
            <p:ph type="body" idx="1"/>
          </p:nvPr>
        </p:nvSpPr>
        <p:spPr>
          <a:xfrm>
            <a:off x="446087" y="14128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127" name="Google Shape;1127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2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2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844048"/>
      </p:ext>
    </p:extLst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135" name="Google Shape;1135;p130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Peter Chan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136" name="Google Shape;1136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3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3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9" name="Google Shape;1139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312" y="2708275"/>
            <a:ext cx="56324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0237" y="2492375"/>
            <a:ext cx="1695450" cy="223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970850"/>
      </p:ext>
    </p:extLst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157" name="Google Shape;1157;p132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Pode ser representado assim</a:t>
            </a:r>
            <a:endParaRPr/>
          </a:p>
        </p:txBody>
      </p:sp>
      <p:pic>
        <p:nvPicPr>
          <p:cNvPr id="1158" name="Google Shape;1158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3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3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1" name="Google Shape;1161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175" y="3141662"/>
            <a:ext cx="8248650" cy="223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513317"/>
      </p:ext>
    </p:extLst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07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23" name="Google Shape;923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7"/>
          <p:cNvSpPr/>
          <p:nvPr/>
        </p:nvSpPr>
        <p:spPr>
          <a:xfrm rot="10800000" flipH="1">
            <a:off x="5570009" y="2119139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07"/>
          <p:cNvSpPr txBox="1"/>
          <p:nvPr/>
        </p:nvSpPr>
        <p:spPr>
          <a:xfrm>
            <a:off x="60650" y="2822604"/>
            <a:ext cx="487711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modelo lógico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só deve ser inicializado após a conclusão do modelo conceitual. Diferentemente do modelo conceitual, o modelo lógico será criado com base em um tipo de banco de dados, como SQL Server, Oracle, MySQL, dentre outros.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9905" y="2933113"/>
            <a:ext cx="2972684" cy="3182521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817020"/>
      </p:ext>
    </p:extLst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8"/>
          <p:cNvSpPr txBox="1"/>
          <p:nvPr/>
        </p:nvSpPr>
        <p:spPr>
          <a:xfrm>
            <a:off x="0" y="1071563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Processamento sem BD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Dados não Compartilha dados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6" name="Google Shape;716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1063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850" y="2181225"/>
            <a:ext cx="705802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719" name="Google Shape;719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5306" y="1300336"/>
            <a:ext cx="3468688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08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35" name="Google Shape;935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8"/>
          <p:cNvSpPr/>
          <p:nvPr/>
        </p:nvSpPr>
        <p:spPr>
          <a:xfrm rot="10800000" flipH="1">
            <a:off x="5570009" y="2119127"/>
            <a:ext cx="169500" cy="495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08"/>
          <p:cNvSpPr txBox="1"/>
          <p:nvPr/>
        </p:nvSpPr>
        <p:spPr>
          <a:xfrm>
            <a:off x="137447" y="2615027"/>
            <a:ext cx="56022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Projeto Lógico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- mapeamento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- regras mais ou menos padronizadas em função do modelo conceitual usado e da família    do SGBD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- Descrição das estruturas de representação na base de dados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38" name="Google Shape;938;p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3461" y="2732549"/>
            <a:ext cx="2919525" cy="31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3820308"/>
      </p:ext>
    </p:extLst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3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146" name="Google Shape;1146;p131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</a:t>
            </a:r>
            <a:r>
              <a:rPr lang="en-US" sz="2800" b="1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</a:t>
            </a:r>
            <a:r>
              <a:rPr lang="en-US" sz="2800" b="1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1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Lógico</a:t>
            </a:r>
            <a:r>
              <a:rPr lang="en-US" sz="2800" b="1" i="0" u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James </a:t>
            </a:r>
            <a:r>
              <a:rPr lang="en-US" sz="2800" b="1" i="0" u="none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Martim</a:t>
            </a:r>
            <a:endParaRPr dirty="0"/>
          </a:p>
        </p:txBody>
      </p:sp>
      <p:pic>
        <p:nvPicPr>
          <p:cNvPr id="1147" name="Google Shape;1147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3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3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462" y="2695575"/>
            <a:ext cx="2108200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2565400"/>
            <a:ext cx="6526212" cy="27352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422979"/>
      </p:ext>
    </p:extLst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34"/>
          <p:cNvSpPr txBox="1">
            <a:spLocks noGrp="1"/>
          </p:cNvSpPr>
          <p:nvPr>
            <p:ph type="ctrTitle" idx="4294967295"/>
          </p:nvPr>
        </p:nvSpPr>
        <p:spPr>
          <a:xfrm>
            <a:off x="0" y="1052512"/>
            <a:ext cx="9144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– Modelo de dados Lógico</a:t>
            </a:r>
            <a:b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34"/>
          <p:cNvSpPr txBox="1"/>
          <p:nvPr/>
        </p:nvSpPr>
        <p:spPr>
          <a:xfrm>
            <a:off x="107950" y="1125537"/>
            <a:ext cx="367188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Tem seu início após a criação do modelo conceitual.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Nível de abstração visto pelo usuário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do SGBD.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Não considera, ainda, nenhuma característica de um SGBD específico.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3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Google Shape;1178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7787" y="1584325"/>
            <a:ext cx="4900612" cy="3973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50305"/>
      </p:ext>
    </p:extLst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1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2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79" name="Google Shape;979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12"/>
          <p:cNvSpPr/>
          <p:nvPr/>
        </p:nvSpPr>
        <p:spPr>
          <a:xfrm rot="10800000" flipH="1">
            <a:off x="7265329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2"/>
          <p:cNvSpPr txBox="1"/>
          <p:nvPr/>
        </p:nvSpPr>
        <p:spPr>
          <a:xfrm>
            <a:off x="60649" y="2642199"/>
            <a:ext cx="4059589" cy="378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 </a:t>
            </a: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modelo físico 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é concebido por meio do modelo lógico. É nesse modelo que serão definidos os tipos de dados que serão armazenados, e ocorre a implementação da estrutura lógica em um sistema gerenciador de banco de dados (SGBD), que administra fisicamente os dados armazenados.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82" name="Google Shape;982;p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5062" y="2904886"/>
            <a:ext cx="3392658" cy="344651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4267"/>
      </p:ext>
    </p:extLst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3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91" name="Google Shape;991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13"/>
          <p:cNvSpPr/>
          <p:nvPr/>
        </p:nvSpPr>
        <p:spPr>
          <a:xfrm rot="10800000" flipH="1">
            <a:off x="7265329" y="2146299"/>
            <a:ext cx="169500" cy="495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3"/>
          <p:cNvSpPr txBox="1"/>
          <p:nvPr/>
        </p:nvSpPr>
        <p:spPr>
          <a:xfrm>
            <a:off x="172367" y="2933113"/>
            <a:ext cx="4666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Projeto Físico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Processo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- Escolha ou refinamento das estruturas de armazenamento e métodos de acesso;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- leva em consideração o produto de SGBD específico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Resultado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- MER Físico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- descrição do esquema na DDL do SGBD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994" name="Google Shape;994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2599" y="2882635"/>
            <a:ext cx="3231996" cy="3283298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Aula 05 - MER - Abstrações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386635"/>
      </p:ext>
    </p:extLst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37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37"/>
          <p:cNvSpPr txBox="1"/>
          <p:nvPr/>
        </p:nvSpPr>
        <p:spPr>
          <a:xfrm>
            <a:off x="250825" y="1557337"/>
            <a:ext cx="324167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É uma descrição de um banco de dados no nível de abstração visto pelo usuário do SGBD. Assim, esse modelo depende do SGBD que está sendo usado.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3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6" name="Google Shape;1206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9677" y="1578604"/>
            <a:ext cx="5474323" cy="3589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7590243"/>
      </p:ext>
    </p:extLst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38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38"/>
          <p:cNvSpPr txBox="1"/>
          <p:nvPr/>
        </p:nvSpPr>
        <p:spPr>
          <a:xfrm>
            <a:off x="250825" y="1557337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Aqui são detalhados os componentes da estrutura física do banco, como tabelas, campos, tipos de valores, índices.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3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6" name="Google Shape;1216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5677" y="2615367"/>
            <a:ext cx="5474323" cy="3589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967180"/>
      </p:ext>
    </p:extLst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27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lang="en-US" sz="2800" b="1" i="0" u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 sz="2800" b="1" i="0" u="none" dirty="0" err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Componentes</a:t>
            </a:r>
            <a:endParaRPr dirty="0"/>
          </a:p>
        </p:txBody>
      </p:sp>
      <p:sp>
        <p:nvSpPr>
          <p:cNvPr id="1107" name="Google Shape;1107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57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856435"/>
      </p:ext>
    </p:extLst>
  </p:cSld>
  <p:clrMapOvr>
    <a:masterClrMapping/>
  </p:clrMapOvr>
  <p:transition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0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231" name="Google Shape;1231;p140"/>
          <p:cNvSpPr txBox="1">
            <a:spLocks noGrp="1"/>
          </p:cNvSpPr>
          <p:nvPr>
            <p:ph type="body" idx="4294967295"/>
          </p:nvPr>
        </p:nvSpPr>
        <p:spPr>
          <a:xfrm>
            <a:off x="31750" y="1844675"/>
            <a:ext cx="4114800" cy="260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Identifica o objeto de interesse do sistema e tem "vida" própria, ou seja, a representação abstrata de um objeto do mundo real sobre o qual desejamos guardar informações.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 Clientes, Fornecedores, Alunos, Funcionários, Departamentos, etc.</a:t>
            </a:r>
            <a:endParaRPr/>
          </a:p>
        </p:txBody>
      </p:sp>
      <p:pic>
        <p:nvPicPr>
          <p:cNvPr id="1232" name="Google Shape;1232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4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4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1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500" y="1268412"/>
            <a:ext cx="3511550" cy="20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0450" y="3314700"/>
            <a:ext cx="3816350" cy="309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41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242" name="Google Shape;1242;p141"/>
          <p:cNvSpPr txBox="1">
            <a:spLocks noGrp="1"/>
          </p:cNvSpPr>
          <p:nvPr>
            <p:ph type="body" idx="4294967295"/>
          </p:nvPr>
        </p:nvSpPr>
        <p:spPr>
          <a:xfrm>
            <a:off x="107950" y="1916112"/>
            <a:ext cx="554355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são entidades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Entidade com apenas 1 elemento (1 registro);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Operações do sistema;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Saídas do sistema;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Pessoas que realizam trabalhos (usuários do sistema);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Cargos de direção.</a:t>
            </a:r>
            <a:endParaRPr/>
          </a:p>
        </p:txBody>
      </p:sp>
      <p:pic>
        <p:nvPicPr>
          <p:cNvPr id="1243" name="Google Shape;1243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4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4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1812" y="1808162"/>
            <a:ext cx="3332162" cy="270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/>
              <a:t>Processamento com BD</a:t>
            </a:r>
            <a:endParaRPr sz="2800" b="1"/>
          </a:p>
        </p:txBody>
      </p:sp>
      <p:sp>
        <p:nvSpPr>
          <p:cNvPr id="726" name="Google Shape;726;p89"/>
          <p:cNvSpPr txBox="1">
            <a:spLocks noGrp="1"/>
          </p:cNvSpPr>
          <p:nvPr>
            <p:ph type="body" idx="1"/>
          </p:nvPr>
        </p:nvSpPr>
        <p:spPr>
          <a:xfrm>
            <a:off x="381000" y="1430338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Exemplo:</a:t>
            </a:r>
            <a:endParaRPr sz="2400"/>
          </a:p>
        </p:txBody>
      </p:sp>
      <p:sp>
        <p:nvSpPr>
          <p:cNvPr id="727" name="Google Shape;727;p89"/>
          <p:cNvSpPr/>
          <p:nvPr/>
        </p:nvSpPr>
        <p:spPr>
          <a:xfrm>
            <a:off x="1143000" y="3016250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9"/>
          <p:cNvSpPr/>
          <p:nvPr/>
        </p:nvSpPr>
        <p:spPr>
          <a:xfrm>
            <a:off x="3505200" y="2778125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89"/>
          <p:cNvSpPr/>
          <p:nvPr/>
        </p:nvSpPr>
        <p:spPr>
          <a:xfrm>
            <a:off x="5867400" y="3016250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89"/>
          <p:cNvSpPr/>
          <p:nvPr/>
        </p:nvSpPr>
        <p:spPr>
          <a:xfrm>
            <a:off x="3581400" y="3214688"/>
            <a:ext cx="1219200" cy="5953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Produção</a:t>
            </a:r>
          </a:p>
        </p:txBody>
      </p:sp>
      <p:sp>
        <p:nvSpPr>
          <p:cNvPr id="731" name="Google Shape;731;p89"/>
          <p:cNvSpPr/>
          <p:nvPr/>
        </p:nvSpPr>
        <p:spPr>
          <a:xfrm>
            <a:off x="1200150" y="3413125"/>
            <a:ext cx="1143000" cy="595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de Vendas</a:t>
            </a:r>
          </a:p>
        </p:txBody>
      </p:sp>
      <p:sp>
        <p:nvSpPr>
          <p:cNvPr id="732" name="Google Shape;732;p89"/>
          <p:cNvSpPr/>
          <p:nvPr/>
        </p:nvSpPr>
        <p:spPr>
          <a:xfrm>
            <a:off x="5943600" y="3413125"/>
            <a:ext cx="1219200" cy="595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Engenharia</a:t>
            </a:r>
          </a:p>
        </p:txBody>
      </p:sp>
      <p:sp>
        <p:nvSpPr>
          <p:cNvPr id="733" name="Google Shape;733;p89"/>
          <p:cNvSpPr/>
          <p:nvPr/>
        </p:nvSpPr>
        <p:spPr>
          <a:xfrm>
            <a:off x="4038600" y="4127500"/>
            <a:ext cx="457200" cy="555625"/>
          </a:xfrm>
          <a:prstGeom prst="upDownArrow">
            <a:avLst>
              <a:gd name="adj1" fmla="val 50000"/>
              <a:gd name="adj2" fmla="val 23332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89"/>
          <p:cNvSpPr/>
          <p:nvPr/>
        </p:nvSpPr>
        <p:spPr>
          <a:xfrm>
            <a:off x="3200400" y="4841875"/>
            <a:ext cx="2133600" cy="12700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5" name="Google Shape;735;p89"/>
          <p:cNvSpPr/>
          <p:nvPr/>
        </p:nvSpPr>
        <p:spPr>
          <a:xfrm>
            <a:off x="3371850" y="6191250"/>
            <a:ext cx="1885950" cy="268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Dados de Produtos</a:t>
            </a:r>
          </a:p>
        </p:txBody>
      </p:sp>
      <p:sp>
        <p:nvSpPr>
          <p:cNvPr id="736" name="Google Shape;736;p89"/>
          <p:cNvSpPr/>
          <p:nvPr/>
        </p:nvSpPr>
        <p:spPr>
          <a:xfrm>
            <a:off x="3352800" y="5397500"/>
            <a:ext cx="1885950" cy="268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Banco de Dados</a:t>
            </a:r>
          </a:p>
        </p:txBody>
      </p:sp>
      <p:sp>
        <p:nvSpPr>
          <p:cNvPr id="737" name="Google Shape;737;p89"/>
          <p:cNvSpPr/>
          <p:nvPr/>
        </p:nvSpPr>
        <p:spPr>
          <a:xfrm rot="1971374">
            <a:off x="5410200" y="4286250"/>
            <a:ext cx="457200" cy="555625"/>
          </a:xfrm>
          <a:prstGeom prst="upDownArrow">
            <a:avLst>
              <a:gd name="adj1" fmla="val 50000"/>
              <a:gd name="adj2" fmla="val 23332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9"/>
          <p:cNvSpPr/>
          <p:nvPr/>
        </p:nvSpPr>
        <p:spPr>
          <a:xfrm rot="-2141038">
            <a:off x="2667000" y="4302125"/>
            <a:ext cx="457200" cy="539750"/>
          </a:xfrm>
          <a:prstGeom prst="upDownArrow">
            <a:avLst>
              <a:gd name="adj1" fmla="val 50000"/>
              <a:gd name="adj2" fmla="val 22666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89"/>
          <p:cNvSpPr txBox="1"/>
          <p:nvPr/>
        </p:nvSpPr>
        <p:spPr>
          <a:xfrm>
            <a:off x="684213" y="2068513"/>
            <a:ext cx="475773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Coleção de Dados Relacionados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742" name="Google Shape;742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8456" y="1282436"/>
            <a:ext cx="3468688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0497" y="4322762"/>
            <a:ext cx="2201692" cy="23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42"/>
          <p:cNvSpPr txBox="1">
            <a:spLocks noGrp="1"/>
          </p:cNvSpPr>
          <p:nvPr>
            <p:ph type="title" idx="4294967295"/>
          </p:nvPr>
        </p:nvSpPr>
        <p:spPr>
          <a:xfrm>
            <a:off x="250825" y="3175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de entidades</a:t>
            </a:r>
            <a:endParaRPr/>
          </a:p>
        </p:txBody>
      </p:sp>
      <p:sp>
        <p:nvSpPr>
          <p:cNvPr id="1252" name="Google Shape;1252;p142"/>
          <p:cNvSpPr txBox="1">
            <a:spLocks noGrp="1"/>
          </p:cNvSpPr>
          <p:nvPr>
            <p:ph type="body" idx="4294967295"/>
          </p:nvPr>
        </p:nvSpPr>
        <p:spPr>
          <a:xfrm>
            <a:off x="-61912" y="1989137"/>
            <a:ext cx="5138737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isoladamente não informa nada.</a:t>
            </a:r>
            <a:endParaRPr/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atribuir propriedades às entidades</a:t>
            </a:r>
            <a:endParaRPr/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especificadas na forma de:</a:t>
            </a:r>
            <a:endParaRPr/>
          </a:p>
          <a:p>
            <a:pPr marL="1143000" marR="0" lvl="2" indent="-2286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</a:t>
            </a:r>
            <a:endParaRPr/>
          </a:p>
          <a:p>
            <a:pPr marL="1143000" marR="0" lvl="2" indent="-2286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Relacionamentos.</a:t>
            </a:r>
            <a:endParaRPr/>
          </a:p>
        </p:txBody>
      </p:sp>
      <p:pic>
        <p:nvPicPr>
          <p:cNvPr id="1253" name="Google Shape;1253;p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4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4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1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4162" y="1808162"/>
            <a:ext cx="3579812" cy="29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43"/>
          <p:cNvSpPr txBox="1"/>
          <p:nvPr/>
        </p:nvSpPr>
        <p:spPr>
          <a:xfrm>
            <a:off x="230187" y="1698625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95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entidades que não possui identificação própria.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952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que não tem atributos que possam identificá-la univocamente.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43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Fraca</a:t>
            </a:r>
            <a:endParaRPr/>
          </a:p>
        </p:txBody>
      </p:sp>
      <p:pic>
        <p:nvPicPr>
          <p:cNvPr id="1263" name="Google Shape;1263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43" descr="Figura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062" y="3238500"/>
            <a:ext cx="712787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4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4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7" name="Google Shape;1267;p1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312" y="4487862"/>
            <a:ext cx="69088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44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273" name="Google Shape;1273;p144"/>
          <p:cNvSpPr txBox="1">
            <a:spLocks noGrp="1"/>
          </p:cNvSpPr>
          <p:nvPr>
            <p:ph type="body" idx="4294967295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 ou informação que se pode relacionar como propriedade da ocorrência da entidade ou relacionamento.</a:t>
            </a:r>
            <a:endParaRPr/>
          </a:p>
          <a:p>
            <a:pPr marL="742950" marR="0" lvl="1" indent="-2857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 na identificação de uma determinada ocorrência de entidade ou relacionamento.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Descreve, identifica, qualifica o objeto da entidade.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Notação:</a:t>
            </a:r>
            <a:endParaRPr/>
          </a:p>
        </p:txBody>
      </p:sp>
      <p:sp>
        <p:nvSpPr>
          <p:cNvPr id="1274" name="Google Shape;1274;p144"/>
          <p:cNvSpPr txBox="1"/>
          <p:nvPr/>
        </p:nvSpPr>
        <p:spPr>
          <a:xfrm>
            <a:off x="7308850" y="5229225"/>
            <a:ext cx="5762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CPF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44"/>
          <p:cNvSpPr txBox="1"/>
          <p:nvPr/>
        </p:nvSpPr>
        <p:spPr>
          <a:xfrm>
            <a:off x="6000750" y="4719637"/>
            <a:ext cx="1550987" cy="4127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EMPREGADO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44"/>
          <p:cNvSpPr txBox="1"/>
          <p:nvPr/>
        </p:nvSpPr>
        <p:spPr>
          <a:xfrm>
            <a:off x="6516687" y="5589587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Endereço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44"/>
          <p:cNvSpPr txBox="1"/>
          <p:nvPr/>
        </p:nvSpPr>
        <p:spPr>
          <a:xfrm>
            <a:off x="6156325" y="5949950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44"/>
          <p:cNvSpPr txBox="1"/>
          <p:nvPr/>
        </p:nvSpPr>
        <p:spPr>
          <a:xfrm>
            <a:off x="4214812" y="4556125"/>
            <a:ext cx="619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Narrow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9" name="Google Shape;1279;p144"/>
          <p:cNvCxnSpPr/>
          <p:nvPr/>
        </p:nvCxnSpPr>
        <p:spPr>
          <a:xfrm rot="5400000">
            <a:off x="5858668" y="5644356"/>
            <a:ext cx="1000125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0" name="Google Shape;1280;p144"/>
          <p:cNvCxnSpPr/>
          <p:nvPr/>
        </p:nvCxnSpPr>
        <p:spPr>
          <a:xfrm flipH="1">
            <a:off x="6769100" y="5132387"/>
            <a:ext cx="7937" cy="3762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1" name="Google Shape;1281;p144"/>
          <p:cNvCxnSpPr/>
          <p:nvPr/>
        </p:nvCxnSpPr>
        <p:spPr>
          <a:xfrm rot="-5400000" flipH="1">
            <a:off x="7021512" y="5292725"/>
            <a:ext cx="277812" cy="365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2" name="Google Shape;1282;p144"/>
          <p:cNvSpPr/>
          <p:nvPr/>
        </p:nvSpPr>
        <p:spPr>
          <a:xfrm>
            <a:off x="6688137" y="5516562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144"/>
          <p:cNvSpPr/>
          <p:nvPr/>
        </p:nvSpPr>
        <p:spPr>
          <a:xfrm>
            <a:off x="6300787" y="6092825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44"/>
          <p:cNvSpPr/>
          <p:nvPr/>
        </p:nvSpPr>
        <p:spPr>
          <a:xfrm>
            <a:off x="7091362" y="5300662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5" name="Google Shape;1285;p144"/>
          <p:cNvCxnSpPr/>
          <p:nvPr/>
        </p:nvCxnSpPr>
        <p:spPr>
          <a:xfrm>
            <a:off x="7164387" y="5141912"/>
            <a:ext cx="0" cy="1444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6" name="Google Shape;1286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4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4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512" y="4359275"/>
            <a:ext cx="752475" cy="2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45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295" name="Google Shape;1295;p145"/>
          <p:cNvSpPr txBox="1"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Entidade: Funcionário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descreve o funcionário? O funcionário é descrito por matrícula, nome, data admissão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96" name="Google Shape;1296;p145"/>
          <p:cNvGraphicFramePr/>
          <p:nvPr/>
        </p:nvGraphicFramePr>
        <p:xfrm>
          <a:off x="539750" y="2420937"/>
          <a:ext cx="5541950" cy="2519325"/>
        </p:xfrm>
        <a:graphic>
          <a:graphicData uri="http://schemas.openxmlformats.org/drawingml/2006/table">
            <a:tbl>
              <a:tblPr>
                <a:noFill/>
                <a:tableStyleId>{3EC0478A-B720-4D47-B914-474F9867E2AD}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Matricula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admissao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4456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 Silva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01/01/91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6689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Carla Sa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02/01/2000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Pedro Santos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03/05/1998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97" name="Google Shape;1297;p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4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4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0" name="Google Shape;1300;p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225" y="2276475"/>
            <a:ext cx="2300287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6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611187" y="1628775"/>
            <a:ext cx="8281987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que representam propriedades das entidades e relacionamentos no mundo real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Monovalorado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um valor para cada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Multivalorado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mais de um valor para cada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marL="742950" lvl="1" indent="-19430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Composto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vários subcampos</a:t>
            </a:r>
            <a:endParaRPr/>
          </a:p>
          <a:p>
            <a:pPr marL="742950" lvl="1" indent="-19430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Derivado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valor de um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obtido por meio de valores de outros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tempo_de_casa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 ser derivado do valor 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data_contratação</a:t>
            </a:r>
            <a:endParaRPr/>
          </a:p>
          <a:p>
            <a:pPr marL="342900" lvl="0" indent="-257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</a:pPr>
            <a:endParaRPr sz="18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146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grpSp>
        <p:nvGrpSpPr>
          <p:cNvPr id="1307" name="Google Shape;1307;p146"/>
          <p:cNvGrpSpPr/>
          <p:nvPr/>
        </p:nvGrpSpPr>
        <p:grpSpPr>
          <a:xfrm>
            <a:off x="3132137" y="2854325"/>
            <a:ext cx="1584325" cy="287337"/>
            <a:chOff x="2290" y="2478"/>
            <a:chExt cx="1044" cy="227"/>
          </a:xfrm>
        </p:grpSpPr>
        <p:sp>
          <p:nvSpPr>
            <p:cNvPr id="1308" name="Google Shape;1308;p146"/>
            <p:cNvSpPr/>
            <p:nvPr/>
          </p:nvSpPr>
          <p:spPr>
            <a:xfrm>
              <a:off x="2608" y="2478"/>
              <a:ext cx="726" cy="22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9" name="Google Shape;1309;p146"/>
            <p:cNvCxnSpPr/>
            <p:nvPr/>
          </p:nvCxnSpPr>
          <p:spPr>
            <a:xfrm>
              <a:off x="2290" y="2587"/>
              <a:ext cx="31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10" name="Google Shape;1310;p146"/>
          <p:cNvGrpSpPr/>
          <p:nvPr/>
        </p:nvGrpSpPr>
        <p:grpSpPr>
          <a:xfrm>
            <a:off x="4572000" y="3573462"/>
            <a:ext cx="1657350" cy="431800"/>
            <a:chOff x="2154" y="2568"/>
            <a:chExt cx="1134" cy="321"/>
          </a:xfrm>
        </p:grpSpPr>
        <p:sp>
          <p:nvSpPr>
            <p:cNvPr id="1311" name="Google Shape;1311;p146"/>
            <p:cNvSpPr/>
            <p:nvPr/>
          </p:nvSpPr>
          <p:spPr>
            <a:xfrm>
              <a:off x="2518" y="2614"/>
              <a:ext cx="726" cy="22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Telefones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2" name="Google Shape;1312;p146"/>
            <p:cNvCxnSpPr/>
            <p:nvPr/>
          </p:nvCxnSpPr>
          <p:spPr>
            <a:xfrm>
              <a:off x="2154" y="2723"/>
              <a:ext cx="31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13" name="Google Shape;1313;p146"/>
            <p:cNvSpPr/>
            <p:nvPr/>
          </p:nvSpPr>
          <p:spPr>
            <a:xfrm>
              <a:off x="2472" y="2568"/>
              <a:ext cx="816" cy="321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4" name="Google Shape;1314;p146"/>
          <p:cNvGrpSpPr/>
          <p:nvPr/>
        </p:nvGrpSpPr>
        <p:grpSpPr>
          <a:xfrm>
            <a:off x="3924300" y="4365625"/>
            <a:ext cx="1800225" cy="863600"/>
            <a:chOff x="2562" y="300"/>
            <a:chExt cx="1361" cy="681"/>
          </a:xfrm>
        </p:grpSpPr>
        <p:grpSp>
          <p:nvGrpSpPr>
            <p:cNvPr id="1315" name="Google Shape;1315;p146"/>
            <p:cNvGrpSpPr/>
            <p:nvPr/>
          </p:nvGrpSpPr>
          <p:grpSpPr>
            <a:xfrm>
              <a:off x="2562" y="754"/>
              <a:ext cx="1044" cy="227"/>
              <a:chOff x="2290" y="2478"/>
              <a:chExt cx="1044" cy="227"/>
            </a:xfrm>
          </p:grpSpPr>
          <p:sp>
            <p:nvSpPr>
              <p:cNvPr id="1316" name="Google Shape;1316;p146"/>
              <p:cNvSpPr/>
              <p:nvPr/>
            </p:nvSpPr>
            <p:spPr>
              <a:xfrm>
                <a:off x="2608" y="2478"/>
                <a:ext cx="726" cy="22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Endereço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17" name="Google Shape;1317;p146"/>
              <p:cNvCxnSpPr/>
              <p:nvPr/>
            </p:nvCxnSpPr>
            <p:spPr>
              <a:xfrm>
                <a:off x="2290" y="2587"/>
                <a:ext cx="31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318" name="Google Shape;1318;p146"/>
            <p:cNvSpPr/>
            <p:nvPr/>
          </p:nvSpPr>
          <p:spPr>
            <a:xfrm>
              <a:off x="2562" y="436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9" name="Google Shape;1319;p146"/>
            <p:cNvCxnSpPr/>
            <p:nvPr/>
          </p:nvCxnSpPr>
          <p:spPr>
            <a:xfrm rot="10800000">
              <a:off x="3243" y="482"/>
              <a:ext cx="0" cy="2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20" name="Google Shape;1320;p146"/>
            <p:cNvSpPr/>
            <p:nvPr/>
          </p:nvSpPr>
          <p:spPr>
            <a:xfrm>
              <a:off x="2971" y="300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6"/>
            <p:cNvSpPr/>
            <p:nvPr/>
          </p:nvSpPr>
          <p:spPr>
            <a:xfrm>
              <a:off x="3424" y="482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2" name="Google Shape;1322;p146"/>
            <p:cNvCxnSpPr/>
            <p:nvPr/>
          </p:nvCxnSpPr>
          <p:spPr>
            <a:xfrm rot="10800000" flipH="1">
              <a:off x="3515" y="663"/>
              <a:ext cx="90" cy="1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3" name="Google Shape;1323;p146"/>
            <p:cNvCxnSpPr/>
            <p:nvPr/>
          </p:nvCxnSpPr>
          <p:spPr>
            <a:xfrm rot="10800000">
              <a:off x="2880" y="618"/>
              <a:ext cx="91" cy="18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24" name="Google Shape;1324;p146"/>
          <p:cNvGrpSpPr/>
          <p:nvPr/>
        </p:nvGrpSpPr>
        <p:grpSpPr>
          <a:xfrm>
            <a:off x="4716462" y="5949950"/>
            <a:ext cx="2376487" cy="431800"/>
            <a:chOff x="2971" y="3702"/>
            <a:chExt cx="1497" cy="272"/>
          </a:xfrm>
        </p:grpSpPr>
        <p:sp>
          <p:nvSpPr>
            <p:cNvPr id="1325" name="Google Shape;1325;p146"/>
            <p:cNvSpPr/>
            <p:nvPr/>
          </p:nvSpPr>
          <p:spPr>
            <a:xfrm>
              <a:off x="3427" y="3702"/>
              <a:ext cx="1041" cy="27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Tempo_de_casa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6" name="Google Shape;1326;p146"/>
            <p:cNvCxnSpPr/>
            <p:nvPr/>
          </p:nvCxnSpPr>
          <p:spPr>
            <a:xfrm>
              <a:off x="2971" y="3833"/>
              <a:ext cx="45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27" name="Google Shape;1327;p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4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14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7"/>
          <p:cNvSpPr txBox="1">
            <a:spLocks noGrp="1"/>
          </p:cNvSpPr>
          <p:nvPr>
            <p:ph type="ctrTitle"/>
          </p:nvPr>
        </p:nvSpPr>
        <p:spPr>
          <a:xfrm>
            <a:off x="3108325" y="2276475"/>
            <a:ext cx="55784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Vídeo – Era da Informação</a:t>
            </a:r>
            <a:r>
              <a:rPr lang="en-US" sz="2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br>
              <a:rPr lang="en-US" sz="2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335" name="Google Shape;1335;p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87" y="6921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4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147"/>
          <p:cNvSpPr txBox="1"/>
          <p:nvPr/>
        </p:nvSpPr>
        <p:spPr>
          <a:xfrm>
            <a:off x="3108325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4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48"/>
          <p:cNvSpPr txBox="1">
            <a:spLocks noGrp="1"/>
          </p:cNvSpPr>
          <p:nvPr>
            <p:ph type="title" idx="4294967295"/>
          </p:nvPr>
        </p:nvSpPr>
        <p:spPr>
          <a:xfrm>
            <a:off x="344487" y="417512"/>
            <a:ext cx="71374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Era da Informação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344" name="Google Shape;1344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4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4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4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48"/>
          <p:cNvSpPr txBox="1"/>
          <p:nvPr/>
        </p:nvSpPr>
        <p:spPr>
          <a:xfrm>
            <a:off x="344475" y="1214112"/>
            <a:ext cx="7561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https://www.youtube.com/watch?v=ZVE4Qwl7Evs&amp;t=32s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9" name="Google Shape;1349;p148" descr="O que a máquina a vapor representou para os artesãos no século XVIII, o computador representou para os operários no século XX. A era da informação, também conhecida como era digital marcou o surgimento do que Peter Drucker chamou de trabalhador do conhecimento. Afinal, para trabalhar com automação industrial, robótica e informática, as capacidades intelectuais seriam mais necessárias do que os músculos. Confira neste episódio do Indigo Drops - Nanolearning.&#10;&#10;&#10;Texto e narração: Camila Pires&#10;Imagens: Getty Images&#10;Edição: Equipe Indigo" title="ERA DA INFORMAÇÃO (ERA DIGITAL) | #nanolearn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875" y="1690196"/>
            <a:ext cx="5976000" cy="44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9"/>
          <p:cNvSpPr txBox="1">
            <a:spLocks noGrp="1"/>
          </p:cNvSpPr>
          <p:nvPr>
            <p:ph type="ctrTitle"/>
          </p:nvPr>
        </p:nvSpPr>
        <p:spPr>
          <a:xfrm>
            <a:off x="1600200" y="1773237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Questionário</a:t>
            </a:r>
            <a:endParaRPr/>
          </a:p>
        </p:txBody>
      </p:sp>
      <p:sp>
        <p:nvSpPr>
          <p:cNvPr id="1355" name="Google Shape;1355;p14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4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14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5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4" name="Google Shape;1364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757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50"/>
          <p:cNvSpPr txBox="1"/>
          <p:nvPr/>
        </p:nvSpPr>
        <p:spPr>
          <a:xfrm>
            <a:off x="4762" y="7556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6" name="Google Shape;1366;p1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7" y="1433512"/>
            <a:ext cx="5795962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0787" y="3032125"/>
            <a:ext cx="36766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8" name="Google Shape;1368;p150"/>
          <p:cNvSpPr txBox="1"/>
          <p:nvPr/>
        </p:nvSpPr>
        <p:spPr>
          <a:xfrm>
            <a:off x="307975" y="5113587"/>
            <a:ext cx="1681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+ 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9" name="Google Shape;1369;p150"/>
          <p:cNvCxnSpPr/>
          <p:nvPr/>
        </p:nvCxnSpPr>
        <p:spPr>
          <a:xfrm rot="10800000" flipH="1">
            <a:off x="2051050" y="4724362"/>
            <a:ext cx="3968700" cy="5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0" name="Google Shape;1370;p15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5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50"/>
          <p:cNvSpPr txBox="1"/>
          <p:nvPr/>
        </p:nvSpPr>
        <p:spPr>
          <a:xfrm>
            <a:off x="6421087" y="1817688"/>
            <a:ext cx="1989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https://kahoot.it/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51"/>
          <p:cNvSpPr txBox="1">
            <a:spLocks noGrp="1"/>
          </p:cNvSpPr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378" name="Google Shape;1378;p151"/>
          <p:cNvSpPr txBox="1">
            <a:spLocks noGrp="1"/>
          </p:cNvSpPr>
          <p:nvPr>
            <p:ph type="body" idx="1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/>
              <a:t>SGBD</a:t>
            </a:r>
            <a:endParaRPr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/>
              <a:t>SGBD – Representação física</a:t>
            </a:r>
            <a:endParaRPr sz="1600" b="1"/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16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SGBD – Vantagens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– 2 -  3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3812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15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15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1" name="Google Shape;1381;p1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0"/>
          <p:cNvSpPr txBox="1">
            <a:spLocks noGrp="1"/>
          </p:cNvSpPr>
          <p:nvPr>
            <p:ph type="title"/>
          </p:nvPr>
        </p:nvSpPr>
        <p:spPr>
          <a:xfrm>
            <a:off x="381000" y="549275"/>
            <a:ext cx="601821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</a:rPr>
              <a:t>Abordagem ER para Projeto Lógico de Bancos de Dados</a:t>
            </a:r>
            <a:endParaRPr/>
          </a:p>
        </p:txBody>
      </p:sp>
      <p:pic>
        <p:nvPicPr>
          <p:cNvPr id="749" name="Google Shape;74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853450"/>
            <a:ext cx="6918450" cy="2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0972" y="4125787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0"/>
          <p:cNvSpPr txBox="1"/>
          <p:nvPr/>
        </p:nvSpPr>
        <p:spPr>
          <a:xfrm>
            <a:off x="2286000" y="63979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52"/>
          <p:cNvSpPr txBox="1">
            <a:spLocks noGrp="1"/>
          </p:cNvSpPr>
          <p:nvPr>
            <p:ph type="title"/>
          </p:nvPr>
        </p:nvSpPr>
        <p:spPr>
          <a:xfrm>
            <a:off x="2916237" y="1916112"/>
            <a:ext cx="3384550" cy="194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Dúvidas</a:t>
            </a:r>
            <a:endParaRPr/>
          </a:p>
        </p:txBody>
      </p:sp>
      <p:sp>
        <p:nvSpPr>
          <p:cNvPr id="1387" name="Google Shape;1387;p15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5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9" name="Google Shape;1389;p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52"/>
          <p:cNvSpPr txBox="1"/>
          <p:nvPr/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Jose.wellington@uniceub.br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1"/>
          <p:cNvSpPr txBox="1">
            <a:spLocks noGrp="1"/>
          </p:cNvSpPr>
          <p:nvPr>
            <p:ph type="ctrTitle"/>
          </p:nvPr>
        </p:nvSpPr>
        <p:spPr>
          <a:xfrm>
            <a:off x="2195512" y="1989137"/>
            <a:ext cx="72723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S.G.B.D. </a:t>
            </a:r>
            <a:b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(Sistema Gerenciador de Banco de Dados) </a:t>
            </a:r>
            <a:endParaRPr/>
          </a:p>
        </p:txBody>
      </p:sp>
      <p:sp>
        <p:nvSpPr>
          <p:cNvPr id="758" name="Google Shape;758;p9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92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S.G.D.B. (Sistema Gerenciador de Banco de Dados)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2"/>
          <p:cNvSpPr txBox="1"/>
          <p:nvPr/>
        </p:nvSpPr>
        <p:spPr>
          <a:xfrm>
            <a:off x="250825" y="2420937"/>
            <a:ext cx="43212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É o software responsável pelo gerenciamento (armazenamento e recuperação) dos dados no Banco de Dados.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466725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770" name="Google Shape;770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0013" y="2293759"/>
            <a:ext cx="2953162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2870</Words>
  <Application>Microsoft Office PowerPoint</Application>
  <PresentationFormat>Apresentação na tela (4:3)</PresentationFormat>
  <Paragraphs>501</Paragraphs>
  <Slides>70</Slides>
  <Notes>70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70</vt:i4>
      </vt:variant>
    </vt:vector>
  </HeadingPairs>
  <TitlesOfParts>
    <vt:vector size="89" baseType="lpstr">
      <vt:lpstr>Noto Sans Symbols</vt:lpstr>
      <vt:lpstr>Times New Roman</vt:lpstr>
      <vt:lpstr>Calibri</vt:lpstr>
      <vt:lpstr>Tahoma</vt:lpstr>
      <vt:lpstr>Arial Narrow</vt:lpstr>
      <vt:lpstr>Arial</vt:lpstr>
      <vt:lpstr>Arial Black</vt:lpstr>
      <vt:lpstr>2_Pixel</vt:lpstr>
      <vt:lpstr>1_Pixel</vt:lpstr>
      <vt:lpstr>Pixel</vt:lpstr>
      <vt:lpstr>6_Pixel</vt:lpstr>
      <vt:lpstr>4_Pixel</vt:lpstr>
      <vt:lpstr>8_Pixel</vt:lpstr>
      <vt:lpstr>9_Pixel</vt:lpstr>
      <vt:lpstr>10_Pixel</vt:lpstr>
      <vt:lpstr>7_Pixel</vt:lpstr>
      <vt:lpstr>12_Pixel</vt:lpstr>
      <vt:lpstr>13_Pixel</vt:lpstr>
      <vt:lpstr>3_Pixel</vt:lpstr>
      <vt:lpstr> Conceitos de Modelagem de Dados  Abordagem Entidade-Relacionamento  MER – Conceitual / Lógico / Físico   </vt:lpstr>
      <vt:lpstr>Planejamento</vt:lpstr>
      <vt:lpstr>Agenda</vt:lpstr>
      <vt:lpstr>Revisão</vt:lpstr>
      <vt:lpstr>Apresentação do PowerPoint</vt:lpstr>
      <vt:lpstr>Processamento com BD</vt:lpstr>
      <vt:lpstr>Abordagem ER para Projeto Lógico de Bancos de Dados</vt:lpstr>
      <vt:lpstr>S.G.B.D.  (Sistema Gerenciador de Banco de Dados) </vt:lpstr>
      <vt:lpstr>S.G.D.B. (Sistema Gerenciador de Banco de Dados) </vt:lpstr>
      <vt:lpstr>S.G.D.B. (Sistema Gerenciador de Banco de Dados) </vt:lpstr>
      <vt:lpstr>Representação Física do SGBD</vt:lpstr>
      <vt:lpstr>Representação Física do SGBD</vt:lpstr>
      <vt:lpstr>Vantagens do SGBD’s</vt:lpstr>
      <vt:lpstr>Banco de Dados – Vantagens</vt:lpstr>
      <vt:lpstr>Banco de Dados – Vantagens</vt:lpstr>
      <vt:lpstr>Apresentação do PowerPoint</vt:lpstr>
      <vt:lpstr>Banco de Dados – Vantagens</vt:lpstr>
      <vt:lpstr>Banco de Dados – Vantagens</vt:lpstr>
      <vt:lpstr>Banco de Dados – Vantagens</vt:lpstr>
      <vt:lpstr>Banco de Dados – Vantagens</vt:lpstr>
      <vt:lpstr>Banco de Dados – Vantagens</vt:lpstr>
      <vt:lpstr>Banco de Dados – Vantagens</vt:lpstr>
      <vt:lpstr>Exercício 30-03-2021  </vt:lpstr>
      <vt:lpstr>Modelagem de Dados - Regras</vt:lpstr>
      <vt:lpstr>Exercício  1</vt:lpstr>
      <vt:lpstr>Exercício  2</vt:lpstr>
      <vt:lpstr>Exercício  3</vt:lpstr>
      <vt:lpstr>DBA – Administrador de Banco de Dados   </vt:lpstr>
      <vt:lpstr>Administradores de Banco de Dados (DBA) </vt:lpstr>
      <vt:lpstr>Administradores de Banco de Dados (DBA) </vt:lpstr>
      <vt:lpstr>Administradores de Banco de Dados (DBA) </vt:lpstr>
      <vt:lpstr> AD – Administrador de Dados  </vt:lpstr>
      <vt:lpstr>Administrador de dados - AD</vt:lpstr>
      <vt:lpstr>Modelo de Dados </vt:lpstr>
      <vt:lpstr>Modelo de Dados</vt:lpstr>
      <vt:lpstr>Modelagem de Dados</vt:lpstr>
      <vt:lpstr>Objetivos de um modelo de dados</vt:lpstr>
      <vt:lpstr>Modelo de Dados - níveis de abstração</vt:lpstr>
      <vt:lpstr>Modelo de Dados - níveis de abstração</vt:lpstr>
      <vt:lpstr>Modelos de Dados</vt:lpstr>
      <vt:lpstr> Modelo de dados</vt:lpstr>
      <vt:lpstr>Modelos de Dados</vt:lpstr>
      <vt:lpstr>Modelos de Dados</vt:lpstr>
      <vt:lpstr>Modelos de Dados</vt:lpstr>
      <vt:lpstr>Modelos de Dados</vt:lpstr>
      <vt:lpstr>Modelos de Banco de Dados</vt:lpstr>
      <vt:lpstr>Modelos de Banco de Dados</vt:lpstr>
      <vt:lpstr>Modelos de Banco de Dados</vt:lpstr>
      <vt:lpstr>Modelos de Dados</vt:lpstr>
      <vt:lpstr>Modelos de Dados</vt:lpstr>
      <vt:lpstr>Modelos de Banco de Dados</vt:lpstr>
      <vt:lpstr> 2 – Modelo de dados Lógico  </vt:lpstr>
      <vt:lpstr>Modelos de Dados</vt:lpstr>
      <vt:lpstr>Modelos de Dados</vt:lpstr>
      <vt:lpstr>3 - Modelo Físico</vt:lpstr>
      <vt:lpstr>3 - Modelo Físico</vt:lpstr>
      <vt:lpstr> Componentes</vt:lpstr>
      <vt:lpstr>Entidades</vt:lpstr>
      <vt:lpstr>Entidades</vt:lpstr>
      <vt:lpstr>Propriedades de entidades</vt:lpstr>
      <vt:lpstr>Entidade Fraca</vt:lpstr>
      <vt:lpstr>Atributos</vt:lpstr>
      <vt:lpstr>Atributos</vt:lpstr>
      <vt:lpstr>Atributos</vt:lpstr>
      <vt:lpstr>Vídeo – Era da Informação  </vt:lpstr>
      <vt:lpstr>Era da Informação  </vt:lpstr>
      <vt:lpstr> Questionário</vt:lpstr>
      <vt:lpstr>Apresentação do PowerPoint</vt:lpstr>
      <vt:lpstr>Agenda</vt:lpstr>
      <vt:lpstr>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Conceitos de Modelagem de Dados  Abordagem Entidade-Relacionamento  MER – Conceitual / Lógico / Físico   </dc:title>
  <cp:lastModifiedBy>Wellington Silva</cp:lastModifiedBy>
  <cp:revision>2</cp:revision>
  <dcterms:modified xsi:type="dcterms:W3CDTF">2021-03-29T00:07:21Z</dcterms:modified>
</cp:coreProperties>
</file>